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  <p:sldId id="256" r:id="rId3"/>
    <p:sldId id="257" r:id="rId4"/>
    <p:sldId id="258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99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F4D18-5C1E-40BD-9702-44B8F9E34E71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A3322-8156-4048-A0F8-1F27D491F8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F4D18-5C1E-40BD-9702-44B8F9E34E71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A3322-8156-4048-A0F8-1F27D491F8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F4D18-5C1E-40BD-9702-44B8F9E34E71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A3322-8156-4048-A0F8-1F27D491F8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F4D18-5C1E-40BD-9702-44B8F9E34E71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A3322-8156-4048-A0F8-1F27D491F8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F4D18-5C1E-40BD-9702-44B8F9E34E71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A3322-8156-4048-A0F8-1F27D491F8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F4D18-5C1E-40BD-9702-44B8F9E34E71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A3322-8156-4048-A0F8-1F27D491F8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F4D18-5C1E-40BD-9702-44B8F9E34E71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A3322-8156-4048-A0F8-1F27D491F8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F4D18-5C1E-40BD-9702-44B8F9E34E71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A3322-8156-4048-A0F8-1F27D491F8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F4D18-5C1E-40BD-9702-44B8F9E34E71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A3322-8156-4048-A0F8-1F27D491F8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F4D18-5C1E-40BD-9702-44B8F9E34E71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A3322-8156-4048-A0F8-1F27D491F8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F4D18-5C1E-40BD-9702-44B8F9E34E71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A3322-8156-4048-A0F8-1F27D491F8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F4D18-5C1E-40BD-9702-44B8F9E34E71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DA3322-8156-4048-A0F8-1F27D491F81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32656"/>
            <a:ext cx="842493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Составьте математическую модель задачи:</a:t>
            </a:r>
          </a:p>
          <a:p>
            <a:endParaRPr lang="ru-RU" sz="2800" dirty="0" smtClean="0"/>
          </a:p>
          <a:p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</a:rPr>
              <a:t>Из городов </a:t>
            </a:r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</a:rPr>
              <a:t>А</a:t>
            </a: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</a:rPr>
              <a:t> и </a:t>
            </a:r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</a:rPr>
              <a:t>В</a:t>
            </a: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</a:rPr>
              <a:t>, расстояние между которыми 500 км, навстречу друг другу вышли два поезда, каждый со своей постоянной скоростью. </a:t>
            </a:r>
          </a:p>
          <a:p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</a:rPr>
              <a:t>Известно, что первый поезд вышел на 2 ч раньше второго. Через 3 ч после выхода второго поезда они встретились.</a:t>
            </a:r>
          </a:p>
          <a:p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</a:rPr>
              <a:t>Чему равны скорости поездов?</a:t>
            </a:r>
            <a:endParaRPr lang="ru-RU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15816" y="4653137"/>
            <a:ext cx="4104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5</a:t>
            </a:r>
            <a:r>
              <a:rPr lang="en-US" sz="4000" b="1" dirty="0" smtClean="0"/>
              <a:t>x  +  3y  = 500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Линейное уравнение с двумя переменными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785786" y="4714884"/>
            <a:ext cx="7854696" cy="1752600"/>
          </a:xfrm>
        </p:spPr>
        <p:txBody>
          <a:bodyPr/>
          <a:lstStyle/>
          <a:p>
            <a:endParaRPr lang="ru-RU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Определение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4389120"/>
          </a:xfrm>
        </p:spPr>
        <p:txBody>
          <a:bodyPr/>
          <a:lstStyle/>
          <a:p>
            <a:pPr>
              <a:buNone/>
            </a:pPr>
            <a:r>
              <a:rPr lang="ru-RU" sz="2800" dirty="0" smtClean="0"/>
              <a:t>     Уравнение</a:t>
            </a:r>
            <a:r>
              <a:rPr lang="ru-RU" dirty="0" smtClean="0"/>
              <a:t>  </a:t>
            </a:r>
          </a:p>
          <a:p>
            <a:pPr>
              <a:buNone/>
            </a:pPr>
            <a:r>
              <a:rPr lang="ru-RU" sz="3600" b="1" i="1" dirty="0">
                <a:solidFill>
                  <a:srgbClr val="FF0000"/>
                </a:solidFill>
              </a:rPr>
              <a:t> </a:t>
            </a:r>
            <a:r>
              <a:rPr lang="ru-RU" sz="3600" b="1" i="1" dirty="0" smtClean="0">
                <a:solidFill>
                  <a:srgbClr val="FF0000"/>
                </a:solidFill>
              </a:rPr>
              <a:t>                          </a:t>
            </a:r>
            <a:r>
              <a:rPr lang="en-US" sz="3600" b="1" i="1" dirty="0" err="1" smtClean="0">
                <a:solidFill>
                  <a:srgbClr val="FF0000"/>
                </a:solidFill>
              </a:rPr>
              <a:t>ax+by</a:t>
            </a:r>
            <a:r>
              <a:rPr lang="ru-RU" sz="3600" b="1" i="1" dirty="0" smtClean="0">
                <a:solidFill>
                  <a:srgbClr val="FF0000"/>
                </a:solidFill>
              </a:rPr>
              <a:t>+</a:t>
            </a:r>
            <a:r>
              <a:rPr lang="en-US" sz="3600" b="1" i="1" dirty="0" smtClean="0">
                <a:solidFill>
                  <a:srgbClr val="FF0000"/>
                </a:solidFill>
              </a:rPr>
              <a:t>c</a:t>
            </a:r>
            <a:r>
              <a:rPr lang="ru-RU" sz="3600" b="1" i="1" dirty="0" smtClean="0">
                <a:solidFill>
                  <a:srgbClr val="FF0000"/>
                </a:solidFill>
              </a:rPr>
              <a:t> =0</a:t>
            </a:r>
            <a:r>
              <a:rPr lang="ru-RU" sz="3600" i="1" dirty="0" smtClean="0"/>
              <a:t>, </a:t>
            </a:r>
          </a:p>
          <a:p>
            <a:pPr>
              <a:buNone/>
            </a:pPr>
            <a:r>
              <a:rPr lang="ru-RU" sz="2800" dirty="0" smtClean="0"/>
              <a:t>где </a:t>
            </a:r>
            <a:r>
              <a:rPr lang="en-US" sz="2800" i="1" dirty="0" smtClean="0">
                <a:solidFill>
                  <a:srgbClr val="FF0000"/>
                </a:solidFill>
              </a:rPr>
              <a:t>a,  b,  c </a:t>
            </a:r>
            <a:r>
              <a:rPr lang="en-US" sz="2800" i="1" dirty="0" smtClean="0"/>
              <a:t>–</a:t>
            </a:r>
            <a:r>
              <a:rPr lang="ru-RU" sz="2800" dirty="0" smtClean="0"/>
              <a:t>некоторые числа и хотя бы одно из чисел </a:t>
            </a:r>
            <a:r>
              <a:rPr lang="en-US" sz="2800" i="1" dirty="0" smtClean="0">
                <a:solidFill>
                  <a:srgbClr val="FF0000"/>
                </a:solidFill>
              </a:rPr>
              <a:t>a</a:t>
            </a:r>
            <a:r>
              <a:rPr lang="ru-RU" sz="2800" i="1" dirty="0" smtClean="0">
                <a:solidFill>
                  <a:srgbClr val="FF0000"/>
                </a:solidFill>
              </a:rPr>
              <a:t> </a:t>
            </a:r>
            <a:r>
              <a:rPr lang="ru-RU" sz="2800" dirty="0" smtClean="0"/>
              <a:t>или</a:t>
            </a:r>
            <a:r>
              <a:rPr lang="en-US" sz="2800" i="1" dirty="0" smtClean="0">
                <a:solidFill>
                  <a:srgbClr val="FF0000"/>
                </a:solidFill>
              </a:rPr>
              <a:t>  b</a:t>
            </a:r>
            <a:r>
              <a:rPr lang="ru-RU" sz="2800" i="1" dirty="0" smtClean="0">
                <a:solidFill>
                  <a:srgbClr val="FF0000"/>
                </a:solidFill>
              </a:rPr>
              <a:t> </a:t>
            </a:r>
            <a:r>
              <a:rPr lang="ru-RU" sz="2800" dirty="0" smtClean="0"/>
              <a:t>отлично от нуля, </a:t>
            </a:r>
            <a:endParaRPr lang="ru-RU" sz="3600" i="1" dirty="0" smtClean="0"/>
          </a:p>
          <a:p>
            <a:pPr>
              <a:buNone/>
            </a:pPr>
            <a:r>
              <a:rPr lang="ru-RU" sz="2800" dirty="0" smtClean="0"/>
              <a:t>а</a:t>
            </a:r>
            <a:r>
              <a:rPr lang="ru-RU" sz="3600" dirty="0" smtClean="0"/>
              <a:t> </a:t>
            </a:r>
            <a:r>
              <a:rPr lang="en-US" sz="3600" b="1" i="1" dirty="0" smtClean="0">
                <a:solidFill>
                  <a:srgbClr val="FF0000"/>
                </a:solidFill>
              </a:rPr>
              <a:t>x</a:t>
            </a:r>
            <a:r>
              <a:rPr lang="ru-RU" sz="3600" i="1" dirty="0" smtClean="0"/>
              <a:t> </a:t>
            </a:r>
            <a:r>
              <a:rPr lang="ru-RU" sz="2800" dirty="0" smtClean="0"/>
              <a:t>и </a:t>
            </a:r>
            <a:r>
              <a:rPr lang="en-US" sz="3600" b="1" i="1" dirty="0" smtClean="0">
                <a:solidFill>
                  <a:srgbClr val="FF0000"/>
                </a:solidFill>
              </a:rPr>
              <a:t>y</a:t>
            </a:r>
            <a:r>
              <a:rPr lang="ru-RU" sz="3600" dirty="0" smtClean="0"/>
              <a:t> </a:t>
            </a:r>
            <a:r>
              <a:rPr lang="ru-RU" sz="2800" dirty="0" smtClean="0"/>
              <a:t>– </a:t>
            </a:r>
            <a:r>
              <a:rPr lang="ru-RU" sz="2800" dirty="0" smtClean="0"/>
              <a:t>неизвестные</a:t>
            </a:r>
            <a:r>
              <a:rPr lang="ru-RU" sz="2800" dirty="0" smtClean="0"/>
              <a:t>,  </a:t>
            </a:r>
          </a:p>
          <a:p>
            <a:pPr>
              <a:buNone/>
            </a:pPr>
            <a:r>
              <a:rPr lang="ru-RU" sz="2800" dirty="0" smtClean="0"/>
              <a:t>называют уравнением первой степени с двумя неизвестными </a:t>
            </a:r>
            <a:r>
              <a:rPr lang="en-US" sz="2800" b="1" i="1" dirty="0" smtClean="0">
                <a:solidFill>
                  <a:srgbClr val="FF0000"/>
                </a:solidFill>
              </a:rPr>
              <a:t>x</a:t>
            </a:r>
            <a:r>
              <a:rPr lang="ru-RU" sz="2800" i="1" dirty="0" smtClean="0"/>
              <a:t> </a:t>
            </a:r>
            <a:r>
              <a:rPr lang="ru-RU" sz="2000" dirty="0" smtClean="0"/>
              <a:t>и </a:t>
            </a:r>
            <a:r>
              <a:rPr lang="en-US" sz="2800" b="1" i="1" dirty="0" smtClean="0">
                <a:solidFill>
                  <a:srgbClr val="FF0000"/>
                </a:solidFill>
              </a:rPr>
              <a:t>y</a:t>
            </a:r>
            <a:r>
              <a:rPr lang="ru-RU" sz="2800" dirty="0" smtClean="0"/>
              <a:t> .</a:t>
            </a:r>
            <a:endParaRPr lang="ru-RU" sz="2800" dirty="0" smtClean="0"/>
          </a:p>
          <a:p>
            <a:pPr algn="ctr">
              <a:buNone/>
            </a:pPr>
            <a:r>
              <a:rPr lang="ru-RU" sz="2800" i="1" dirty="0" smtClean="0">
                <a:solidFill>
                  <a:schemeClr val="accent3">
                    <a:lumMod val="50000"/>
                  </a:schemeClr>
                </a:solidFill>
              </a:rPr>
              <a:t>Например: 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 5х +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3у+ 12=0;   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-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6х + у-3 = 0 </a:t>
            </a:r>
            <a:endParaRPr lang="ru-RU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2500298" y="500042"/>
            <a:ext cx="4164217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Определение: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752988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sz="2800" dirty="0" smtClean="0"/>
              <a:t>Является ли решением уравнения  </a:t>
            </a:r>
            <a:r>
              <a:rPr lang="ru-RU" dirty="0" smtClean="0"/>
              <a:t> </a:t>
            </a:r>
            <a:r>
              <a:rPr lang="ru-RU" sz="3600" i="1" dirty="0" smtClean="0"/>
              <a:t>10</a:t>
            </a:r>
            <a:r>
              <a:rPr lang="en-US" sz="3600" i="1" dirty="0" err="1" smtClean="0"/>
              <a:t>x+y</a:t>
            </a:r>
            <a:r>
              <a:rPr lang="en-US" sz="3600" i="1" dirty="0" smtClean="0"/>
              <a:t>=12</a:t>
            </a:r>
            <a:r>
              <a:rPr lang="ru-RU" sz="3600" i="1" dirty="0" smtClean="0"/>
              <a:t>  </a:t>
            </a:r>
            <a:r>
              <a:rPr lang="ru-RU" sz="2800" dirty="0" smtClean="0"/>
              <a:t>пара чисел </a:t>
            </a:r>
            <a:r>
              <a:rPr lang="ru-RU" sz="3600" dirty="0" smtClean="0"/>
              <a:t>(3; -20),  (-2; 12), (0,1; 11),       (1; 2), (2, 1)?</a:t>
            </a:r>
          </a:p>
          <a:p>
            <a:r>
              <a:rPr lang="ru-RU" sz="2800" dirty="0" smtClean="0"/>
              <a:t>Укажи ещё  два решения уравнения.</a:t>
            </a:r>
            <a:endParaRPr lang="ru-RU" sz="36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28596" y="1285860"/>
            <a:ext cx="8358246" cy="1928826"/>
          </a:xfrm>
          <a:prstGeom prst="roundRect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Решением уравнения с двумя переменными называется </a:t>
            </a:r>
            <a:r>
              <a:rPr lang="ru-RU" sz="2800" b="1" i="1" u="sng" dirty="0" smtClean="0">
                <a:solidFill>
                  <a:schemeClr val="accent2">
                    <a:lumMod val="50000"/>
                  </a:schemeClr>
                </a:solidFill>
              </a:rPr>
              <a:t>пара значений переменных</a:t>
            </a: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, обращающая это уравнение в </a:t>
            </a:r>
            <a:r>
              <a:rPr lang="ru-RU" sz="2800" b="1" i="1" u="sng" dirty="0" smtClean="0">
                <a:solidFill>
                  <a:schemeClr val="accent2">
                    <a:lumMod val="50000"/>
                  </a:schemeClr>
                </a:solidFill>
              </a:rPr>
              <a:t>верное равенство.</a:t>
            </a:r>
            <a:endParaRPr lang="ru-RU" sz="2800" b="1" i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В линейных уравнениях выразите одну переменную через другую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 4х-3у=12</a:t>
            </a:r>
          </a:p>
          <a:p>
            <a:endParaRPr lang="ru-RU" sz="1100" dirty="0" smtClean="0"/>
          </a:p>
          <a:p>
            <a:r>
              <a:rPr lang="ru-RU" sz="4000" dirty="0" smtClean="0"/>
              <a:t> 2х+у=4</a:t>
            </a:r>
          </a:p>
          <a:p>
            <a:pPr>
              <a:buNone/>
            </a:pPr>
            <a:endParaRPr lang="ru-RU" sz="1600" dirty="0" smtClean="0"/>
          </a:p>
          <a:p>
            <a:r>
              <a:rPr lang="ru-RU" sz="4000" dirty="0" smtClean="0"/>
              <a:t> 5у-2х=1</a:t>
            </a:r>
          </a:p>
          <a:p>
            <a:endParaRPr lang="ru-RU" sz="1800" dirty="0" smtClean="0"/>
          </a:p>
          <a:p>
            <a:r>
              <a:rPr lang="ru-RU" sz="4000" dirty="0" smtClean="0"/>
              <a:t> х-6у=4</a:t>
            </a:r>
            <a:endParaRPr lang="ru-RU" sz="40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1772816"/>
            <a:ext cx="1978039" cy="1000132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1314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15074" y="1785926"/>
            <a:ext cx="2402200" cy="1071570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1323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86512" y="2928934"/>
            <a:ext cx="2000264" cy="714380"/>
          </a:xfrm>
          <a:prstGeom prst="rect">
            <a:avLst/>
          </a:prstGeom>
          <a:noFill/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93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2786057"/>
            <a:ext cx="2000264" cy="1011369"/>
          </a:xfrm>
          <a:prstGeom prst="rect">
            <a:avLst/>
          </a:prstGeom>
          <a:noFill/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1314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68" y="4000504"/>
            <a:ext cx="2143140" cy="678661"/>
          </a:xfrm>
          <a:prstGeom prst="rect">
            <a:avLst/>
          </a:prstGeom>
          <a:noFill/>
        </p:spPr>
      </p:pic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0" y="93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000504"/>
            <a:ext cx="2606056" cy="642942"/>
          </a:xfrm>
          <a:prstGeom prst="rect">
            <a:avLst/>
          </a:prstGeom>
          <a:noFill/>
        </p:spPr>
      </p:pic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93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68" y="5000636"/>
            <a:ext cx="2071702" cy="714380"/>
          </a:xfrm>
          <a:prstGeom prst="rect">
            <a:avLst/>
          </a:prstGeom>
          <a:noFill/>
        </p:spPr>
      </p:pic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0" y="93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7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6" name="Picture 22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86512" y="4714883"/>
            <a:ext cx="2286016" cy="1168693"/>
          </a:xfrm>
          <a:prstGeom prst="rect">
            <a:avLst/>
          </a:prstGeom>
          <a:noFill/>
        </p:spPr>
      </p:pic>
      <p:sp>
        <p:nvSpPr>
          <p:cNvPr id="1048" name="Rectangle 24"/>
          <p:cNvSpPr>
            <a:spLocks noChangeArrowheads="1"/>
          </p:cNvSpPr>
          <p:nvPr/>
        </p:nvSpPr>
        <p:spPr bwMode="auto">
          <a:xfrm>
            <a:off x="0" y="1323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</TotalTime>
  <Words>207</Words>
  <Application>Microsoft Office PowerPoint</Application>
  <PresentationFormat>Экран (4:3)</PresentationFormat>
  <Paragraphs>30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Линейное уравнение с двумя переменными</vt:lpstr>
      <vt:lpstr>Определение</vt:lpstr>
      <vt:lpstr>Определение:</vt:lpstr>
      <vt:lpstr>В линейных уравнениях выразите одну переменную через другую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Линейное уравнение с двумя переменными</dc:title>
  <dc:creator>Новосёловы</dc:creator>
  <cp:lastModifiedBy>Frontime</cp:lastModifiedBy>
  <cp:revision>25</cp:revision>
  <dcterms:created xsi:type="dcterms:W3CDTF">2010-01-25T17:31:01Z</dcterms:created>
  <dcterms:modified xsi:type="dcterms:W3CDTF">2017-08-31T13:24:45Z</dcterms:modified>
</cp:coreProperties>
</file>